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70" r:id="rId13"/>
    <p:sldId id="281" r:id="rId14"/>
    <p:sldId id="272" r:id="rId15"/>
    <p:sldId id="265" r:id="rId16"/>
    <p:sldId id="274" r:id="rId17"/>
    <p:sldId id="275" r:id="rId18"/>
    <p:sldId id="276" r:id="rId19"/>
    <p:sldId id="266" r:id="rId20"/>
    <p:sldId id="267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94640" autoAdjust="0"/>
  </p:normalViewPr>
  <p:slideViewPr>
    <p:cSldViewPr snapToGrid="0">
      <p:cViewPr varScale="1">
        <p:scale>
          <a:sx n="91" d="100"/>
          <a:sy n="91" d="100"/>
        </p:scale>
        <p:origin x="378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36D2D-C41A-45BD-9DC8-DA6F28785B7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D0AA04-91EE-4255-9E14-5DB2A75997E8}">
      <dgm:prSet/>
      <dgm:spPr/>
      <dgm:t>
        <a:bodyPr/>
        <a:lstStyle/>
        <a:p>
          <a:r>
            <a:rPr lang="en-US"/>
            <a:t>In this presentation, I will explore our sales data analysis over the past year. My focus will be on understanding product purchases, sales performance, and the effectiveness of our predictive models for both short-term and long-term forecasts.</a:t>
          </a:r>
        </a:p>
      </dgm:t>
    </dgm:pt>
    <dgm:pt modelId="{41919E4E-E0B3-42E1-BD87-8E6B167A3893}" type="parTrans" cxnId="{DE0E2451-5007-4F68-811E-E2598CB4D578}">
      <dgm:prSet/>
      <dgm:spPr/>
      <dgm:t>
        <a:bodyPr/>
        <a:lstStyle/>
        <a:p>
          <a:endParaRPr lang="en-US"/>
        </a:p>
      </dgm:t>
    </dgm:pt>
    <dgm:pt modelId="{A2A7309D-E8FF-4363-BEF8-D8B969669170}" type="sibTrans" cxnId="{DE0E2451-5007-4F68-811E-E2598CB4D578}">
      <dgm:prSet/>
      <dgm:spPr/>
      <dgm:t>
        <a:bodyPr/>
        <a:lstStyle/>
        <a:p>
          <a:endParaRPr lang="en-US"/>
        </a:p>
      </dgm:t>
    </dgm:pt>
    <dgm:pt modelId="{E21B64D9-1090-42F8-8C48-0F0485018D95}">
      <dgm:prSet/>
      <dgm:spPr/>
      <dgm:t>
        <a:bodyPr/>
        <a:lstStyle/>
        <a:p>
          <a:r>
            <a:rPr lang="en-US"/>
            <a:t>I'll start by examining the total number of products bought and sold, identifying key products, and analyzing costs and revenues. This will set the stage for a deeper dive into our data, highlighting trends and patterns influencing our sales.</a:t>
          </a:r>
        </a:p>
      </dgm:t>
    </dgm:pt>
    <dgm:pt modelId="{4DA40F9F-D374-4764-863F-57E352DCAC0C}" type="parTrans" cxnId="{F45FDDF1-5E45-4869-AE09-13BFED44797F}">
      <dgm:prSet/>
      <dgm:spPr/>
      <dgm:t>
        <a:bodyPr/>
        <a:lstStyle/>
        <a:p>
          <a:endParaRPr lang="en-US"/>
        </a:p>
      </dgm:t>
    </dgm:pt>
    <dgm:pt modelId="{3DACA5D3-7A50-43C5-AEA8-84EF5BB0BA0C}" type="sibTrans" cxnId="{F45FDDF1-5E45-4869-AE09-13BFED44797F}">
      <dgm:prSet/>
      <dgm:spPr/>
      <dgm:t>
        <a:bodyPr/>
        <a:lstStyle/>
        <a:p>
          <a:endParaRPr lang="en-US"/>
        </a:p>
      </dgm:t>
    </dgm:pt>
    <dgm:pt modelId="{285CF381-BD37-4AC8-BA94-E4FABB7224FC}">
      <dgm:prSet/>
      <dgm:spPr/>
      <dgm:t>
        <a:bodyPr/>
        <a:lstStyle/>
        <a:p>
          <a:r>
            <a:rPr lang="en-US"/>
            <a:t>Next, I will discuss the predictive modeling results using Random Forest and XGBoost. I'll compare their performance, strengths, and areas for improvement, especially for long-term forecasts.</a:t>
          </a:r>
        </a:p>
      </dgm:t>
    </dgm:pt>
    <dgm:pt modelId="{4CF46922-27F7-49FE-9C44-8828A19829DB}" type="parTrans" cxnId="{E5116CEB-D7B1-41EB-A7DA-B2914445C0D4}">
      <dgm:prSet/>
      <dgm:spPr/>
      <dgm:t>
        <a:bodyPr/>
        <a:lstStyle/>
        <a:p>
          <a:endParaRPr lang="en-US"/>
        </a:p>
      </dgm:t>
    </dgm:pt>
    <dgm:pt modelId="{F1A9F89D-FFB4-4A3C-8C79-80EE21B97779}" type="sibTrans" cxnId="{E5116CEB-D7B1-41EB-A7DA-B2914445C0D4}">
      <dgm:prSet/>
      <dgm:spPr/>
      <dgm:t>
        <a:bodyPr/>
        <a:lstStyle/>
        <a:p>
          <a:endParaRPr lang="en-US"/>
        </a:p>
      </dgm:t>
    </dgm:pt>
    <dgm:pt modelId="{06631542-0610-4DE7-B285-E995DF04500B}">
      <dgm:prSet/>
      <dgm:spPr/>
      <dgm:t>
        <a:bodyPr/>
        <a:lstStyle/>
        <a:p>
          <a:r>
            <a:rPr lang="en-US"/>
            <a:t>By the end of this presentation, I aim to provide a clear understanding of our current performance and future trajectory, ensuring we are prepared to meet market demands and achieve growth.</a:t>
          </a:r>
        </a:p>
      </dgm:t>
    </dgm:pt>
    <dgm:pt modelId="{6907C535-AE6E-44E5-838F-67D6253AB188}" type="parTrans" cxnId="{EAD172A2-F372-4F04-B41E-56A84FE14386}">
      <dgm:prSet/>
      <dgm:spPr/>
      <dgm:t>
        <a:bodyPr/>
        <a:lstStyle/>
        <a:p>
          <a:endParaRPr lang="en-US"/>
        </a:p>
      </dgm:t>
    </dgm:pt>
    <dgm:pt modelId="{61C4084E-A9CC-419C-9DFC-BE0C5E47FC03}" type="sibTrans" cxnId="{EAD172A2-F372-4F04-B41E-56A84FE14386}">
      <dgm:prSet/>
      <dgm:spPr/>
      <dgm:t>
        <a:bodyPr/>
        <a:lstStyle/>
        <a:p>
          <a:endParaRPr lang="en-US"/>
        </a:p>
      </dgm:t>
    </dgm:pt>
    <dgm:pt modelId="{76FEF51B-D6F6-427D-97A9-3E1D6C44B977}" type="pres">
      <dgm:prSet presAssocID="{E7F36D2D-C41A-45BD-9DC8-DA6F28785B75}" presName="root" presStyleCnt="0">
        <dgm:presLayoutVars>
          <dgm:dir/>
          <dgm:resizeHandles val="exact"/>
        </dgm:presLayoutVars>
      </dgm:prSet>
      <dgm:spPr/>
    </dgm:pt>
    <dgm:pt modelId="{3FE55621-5C68-4929-918F-9A889CC00CA2}" type="pres">
      <dgm:prSet presAssocID="{E7F36D2D-C41A-45BD-9DC8-DA6F28785B75}" presName="container" presStyleCnt="0">
        <dgm:presLayoutVars>
          <dgm:dir/>
          <dgm:resizeHandles val="exact"/>
        </dgm:presLayoutVars>
      </dgm:prSet>
      <dgm:spPr/>
    </dgm:pt>
    <dgm:pt modelId="{DD88C19F-6C82-40E6-A13E-824414B9CE66}" type="pres">
      <dgm:prSet presAssocID="{A4D0AA04-91EE-4255-9E14-5DB2A75997E8}" presName="compNode" presStyleCnt="0"/>
      <dgm:spPr/>
    </dgm:pt>
    <dgm:pt modelId="{59C6A5C2-4B6F-4B99-BD72-7EE9A3EDCCCF}" type="pres">
      <dgm:prSet presAssocID="{A4D0AA04-91EE-4255-9E14-5DB2A75997E8}" presName="iconBgRect" presStyleLbl="bgShp" presStyleIdx="0" presStyleCnt="4"/>
      <dgm:spPr/>
    </dgm:pt>
    <dgm:pt modelId="{B5B56827-9A2D-4C08-8B11-E2C87569D5FF}" type="pres">
      <dgm:prSet presAssocID="{A4D0AA04-91EE-4255-9E14-5DB2A75997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32F10763-DB7B-4768-B312-CC6DEA499819}" type="pres">
      <dgm:prSet presAssocID="{A4D0AA04-91EE-4255-9E14-5DB2A75997E8}" presName="spaceRect" presStyleCnt="0"/>
      <dgm:spPr/>
    </dgm:pt>
    <dgm:pt modelId="{A3CA382E-532C-448B-9578-8673071C51D0}" type="pres">
      <dgm:prSet presAssocID="{A4D0AA04-91EE-4255-9E14-5DB2A75997E8}" presName="textRect" presStyleLbl="revTx" presStyleIdx="0" presStyleCnt="4">
        <dgm:presLayoutVars>
          <dgm:chMax val="1"/>
          <dgm:chPref val="1"/>
        </dgm:presLayoutVars>
      </dgm:prSet>
      <dgm:spPr/>
    </dgm:pt>
    <dgm:pt modelId="{17ADB05A-C79C-47C4-A9A4-73C230B5F1EC}" type="pres">
      <dgm:prSet presAssocID="{A2A7309D-E8FF-4363-BEF8-D8B969669170}" presName="sibTrans" presStyleLbl="sibTrans2D1" presStyleIdx="0" presStyleCnt="0"/>
      <dgm:spPr/>
    </dgm:pt>
    <dgm:pt modelId="{75AAE7AC-67F1-45D7-BE82-1C110FBE464D}" type="pres">
      <dgm:prSet presAssocID="{E21B64D9-1090-42F8-8C48-0F0485018D95}" presName="compNode" presStyleCnt="0"/>
      <dgm:spPr/>
    </dgm:pt>
    <dgm:pt modelId="{E285F156-1ECF-4566-AEC6-031AC80E2489}" type="pres">
      <dgm:prSet presAssocID="{E21B64D9-1090-42F8-8C48-0F0485018D95}" presName="iconBgRect" presStyleLbl="bgShp" presStyleIdx="1" presStyleCnt="4"/>
      <dgm:spPr/>
    </dgm:pt>
    <dgm:pt modelId="{4F619679-5ED8-4D7A-80A6-924E6954813E}" type="pres">
      <dgm:prSet presAssocID="{E21B64D9-1090-42F8-8C48-0F0485018D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E90F683-3965-4119-BEAE-8667380F45BA}" type="pres">
      <dgm:prSet presAssocID="{E21B64D9-1090-42F8-8C48-0F0485018D95}" presName="spaceRect" presStyleCnt="0"/>
      <dgm:spPr/>
    </dgm:pt>
    <dgm:pt modelId="{BD9A97BA-EB38-4274-A0CD-CB43AC68F900}" type="pres">
      <dgm:prSet presAssocID="{E21B64D9-1090-42F8-8C48-0F0485018D95}" presName="textRect" presStyleLbl="revTx" presStyleIdx="1" presStyleCnt="4">
        <dgm:presLayoutVars>
          <dgm:chMax val="1"/>
          <dgm:chPref val="1"/>
        </dgm:presLayoutVars>
      </dgm:prSet>
      <dgm:spPr/>
    </dgm:pt>
    <dgm:pt modelId="{7926F414-98DE-4622-A8AD-742B5788E111}" type="pres">
      <dgm:prSet presAssocID="{3DACA5D3-7A50-43C5-AEA8-84EF5BB0BA0C}" presName="sibTrans" presStyleLbl="sibTrans2D1" presStyleIdx="0" presStyleCnt="0"/>
      <dgm:spPr/>
    </dgm:pt>
    <dgm:pt modelId="{C55CB3D0-B0A6-4FCE-9476-7D2514938830}" type="pres">
      <dgm:prSet presAssocID="{285CF381-BD37-4AC8-BA94-E4FABB7224FC}" presName="compNode" presStyleCnt="0"/>
      <dgm:spPr/>
    </dgm:pt>
    <dgm:pt modelId="{87D09F83-19A5-4BE6-BCC6-41F8FA477029}" type="pres">
      <dgm:prSet presAssocID="{285CF381-BD37-4AC8-BA94-E4FABB7224FC}" presName="iconBgRect" presStyleLbl="bgShp" presStyleIdx="2" presStyleCnt="4"/>
      <dgm:spPr/>
    </dgm:pt>
    <dgm:pt modelId="{004FF3E5-29CA-4BEB-817C-F55B8E3D4AF3}" type="pres">
      <dgm:prSet presAssocID="{285CF381-BD37-4AC8-BA94-E4FABB7224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B852178-4FB0-4FC9-A3DD-EE9EF016C0A8}" type="pres">
      <dgm:prSet presAssocID="{285CF381-BD37-4AC8-BA94-E4FABB7224FC}" presName="spaceRect" presStyleCnt="0"/>
      <dgm:spPr/>
    </dgm:pt>
    <dgm:pt modelId="{62CB8AB4-D154-4808-90AA-32A699B0A4D8}" type="pres">
      <dgm:prSet presAssocID="{285CF381-BD37-4AC8-BA94-E4FABB7224FC}" presName="textRect" presStyleLbl="revTx" presStyleIdx="2" presStyleCnt="4">
        <dgm:presLayoutVars>
          <dgm:chMax val="1"/>
          <dgm:chPref val="1"/>
        </dgm:presLayoutVars>
      </dgm:prSet>
      <dgm:spPr/>
    </dgm:pt>
    <dgm:pt modelId="{E58628AD-2700-4A69-9041-E5CDA53F74FB}" type="pres">
      <dgm:prSet presAssocID="{F1A9F89D-FFB4-4A3C-8C79-80EE21B97779}" presName="sibTrans" presStyleLbl="sibTrans2D1" presStyleIdx="0" presStyleCnt="0"/>
      <dgm:spPr/>
    </dgm:pt>
    <dgm:pt modelId="{7D1F4BA1-A823-4127-B5F6-5D77C8CD05DB}" type="pres">
      <dgm:prSet presAssocID="{06631542-0610-4DE7-B285-E995DF04500B}" presName="compNode" presStyleCnt="0"/>
      <dgm:spPr/>
    </dgm:pt>
    <dgm:pt modelId="{D25AF05A-3A8A-4CC2-8E1F-6B8C904347BF}" type="pres">
      <dgm:prSet presAssocID="{06631542-0610-4DE7-B285-E995DF04500B}" presName="iconBgRect" presStyleLbl="bgShp" presStyleIdx="3" presStyleCnt="4"/>
      <dgm:spPr/>
    </dgm:pt>
    <dgm:pt modelId="{978AA2EC-C802-4874-A439-5538ED53C900}" type="pres">
      <dgm:prSet presAssocID="{06631542-0610-4DE7-B285-E995DF045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iel"/>
        </a:ext>
      </dgm:extLst>
    </dgm:pt>
    <dgm:pt modelId="{A8CB4F25-71AB-43E8-AF9E-F6EDF5FEBD10}" type="pres">
      <dgm:prSet presAssocID="{06631542-0610-4DE7-B285-E995DF04500B}" presName="spaceRect" presStyleCnt="0"/>
      <dgm:spPr/>
    </dgm:pt>
    <dgm:pt modelId="{673AD19C-707D-4E22-A63A-E5405452F16C}" type="pres">
      <dgm:prSet presAssocID="{06631542-0610-4DE7-B285-E995DF0450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CAED12-E17C-40E7-8632-322E5A17072D}" type="presOf" srcId="{E7F36D2D-C41A-45BD-9DC8-DA6F28785B75}" destId="{76FEF51B-D6F6-427D-97A9-3E1D6C44B977}" srcOrd="0" destOrd="0" presId="urn:microsoft.com/office/officeart/2018/2/layout/IconCircleList"/>
    <dgm:cxn modelId="{15DBB737-3A42-4F89-9371-EB3ABD964245}" type="presOf" srcId="{3DACA5D3-7A50-43C5-AEA8-84EF5BB0BA0C}" destId="{7926F414-98DE-4622-A8AD-742B5788E111}" srcOrd="0" destOrd="0" presId="urn:microsoft.com/office/officeart/2018/2/layout/IconCircleList"/>
    <dgm:cxn modelId="{97C0DA6A-BE12-44AB-9B44-0402F7369A9B}" type="presOf" srcId="{06631542-0610-4DE7-B285-E995DF04500B}" destId="{673AD19C-707D-4E22-A63A-E5405452F16C}" srcOrd="0" destOrd="0" presId="urn:microsoft.com/office/officeart/2018/2/layout/IconCircleList"/>
    <dgm:cxn modelId="{DE0E2451-5007-4F68-811E-E2598CB4D578}" srcId="{E7F36D2D-C41A-45BD-9DC8-DA6F28785B75}" destId="{A4D0AA04-91EE-4255-9E14-5DB2A75997E8}" srcOrd="0" destOrd="0" parTransId="{41919E4E-E0B3-42E1-BD87-8E6B167A3893}" sibTransId="{A2A7309D-E8FF-4363-BEF8-D8B969669170}"/>
    <dgm:cxn modelId="{A5306855-8535-43F3-B14F-CB3F201E5683}" type="presOf" srcId="{E21B64D9-1090-42F8-8C48-0F0485018D95}" destId="{BD9A97BA-EB38-4274-A0CD-CB43AC68F900}" srcOrd="0" destOrd="0" presId="urn:microsoft.com/office/officeart/2018/2/layout/IconCircleList"/>
    <dgm:cxn modelId="{B858809E-D849-496D-9890-2C0565C0D0A9}" type="presOf" srcId="{A2A7309D-E8FF-4363-BEF8-D8B969669170}" destId="{17ADB05A-C79C-47C4-A9A4-73C230B5F1EC}" srcOrd="0" destOrd="0" presId="urn:microsoft.com/office/officeart/2018/2/layout/IconCircleList"/>
    <dgm:cxn modelId="{EAD172A2-F372-4F04-B41E-56A84FE14386}" srcId="{E7F36D2D-C41A-45BD-9DC8-DA6F28785B75}" destId="{06631542-0610-4DE7-B285-E995DF04500B}" srcOrd="3" destOrd="0" parTransId="{6907C535-AE6E-44E5-838F-67D6253AB188}" sibTransId="{61C4084E-A9CC-419C-9DFC-BE0C5E47FC03}"/>
    <dgm:cxn modelId="{3FDC64B0-A97E-4B09-99DC-75429205EA93}" type="presOf" srcId="{F1A9F89D-FFB4-4A3C-8C79-80EE21B97779}" destId="{E58628AD-2700-4A69-9041-E5CDA53F74FB}" srcOrd="0" destOrd="0" presId="urn:microsoft.com/office/officeart/2018/2/layout/IconCircleList"/>
    <dgm:cxn modelId="{0C5AA9C6-CBC1-45BB-A2AC-4D63F532ACA2}" type="presOf" srcId="{285CF381-BD37-4AC8-BA94-E4FABB7224FC}" destId="{62CB8AB4-D154-4808-90AA-32A699B0A4D8}" srcOrd="0" destOrd="0" presId="urn:microsoft.com/office/officeart/2018/2/layout/IconCircleList"/>
    <dgm:cxn modelId="{87ACDEE5-3156-42C8-9968-4B231D29B9F3}" type="presOf" srcId="{A4D0AA04-91EE-4255-9E14-5DB2A75997E8}" destId="{A3CA382E-532C-448B-9578-8673071C51D0}" srcOrd="0" destOrd="0" presId="urn:microsoft.com/office/officeart/2018/2/layout/IconCircleList"/>
    <dgm:cxn modelId="{E5116CEB-D7B1-41EB-A7DA-B2914445C0D4}" srcId="{E7F36D2D-C41A-45BD-9DC8-DA6F28785B75}" destId="{285CF381-BD37-4AC8-BA94-E4FABB7224FC}" srcOrd="2" destOrd="0" parTransId="{4CF46922-27F7-49FE-9C44-8828A19829DB}" sibTransId="{F1A9F89D-FFB4-4A3C-8C79-80EE21B97779}"/>
    <dgm:cxn modelId="{F45FDDF1-5E45-4869-AE09-13BFED44797F}" srcId="{E7F36D2D-C41A-45BD-9DC8-DA6F28785B75}" destId="{E21B64D9-1090-42F8-8C48-0F0485018D95}" srcOrd="1" destOrd="0" parTransId="{4DA40F9F-D374-4764-863F-57E352DCAC0C}" sibTransId="{3DACA5D3-7A50-43C5-AEA8-84EF5BB0BA0C}"/>
    <dgm:cxn modelId="{D6E61AD9-87F6-4B2D-8C06-4A390AE72AD9}" type="presParOf" srcId="{76FEF51B-D6F6-427D-97A9-3E1D6C44B977}" destId="{3FE55621-5C68-4929-918F-9A889CC00CA2}" srcOrd="0" destOrd="0" presId="urn:microsoft.com/office/officeart/2018/2/layout/IconCircleList"/>
    <dgm:cxn modelId="{4323E58A-24FB-4AA5-B79C-004006191CBC}" type="presParOf" srcId="{3FE55621-5C68-4929-918F-9A889CC00CA2}" destId="{DD88C19F-6C82-40E6-A13E-824414B9CE66}" srcOrd="0" destOrd="0" presId="urn:microsoft.com/office/officeart/2018/2/layout/IconCircleList"/>
    <dgm:cxn modelId="{C4F50176-6E9A-46FE-87CC-385BA18650A2}" type="presParOf" srcId="{DD88C19F-6C82-40E6-A13E-824414B9CE66}" destId="{59C6A5C2-4B6F-4B99-BD72-7EE9A3EDCCCF}" srcOrd="0" destOrd="0" presId="urn:microsoft.com/office/officeart/2018/2/layout/IconCircleList"/>
    <dgm:cxn modelId="{5996CEFB-CDBD-422C-9F02-068FC0EFBBC4}" type="presParOf" srcId="{DD88C19F-6C82-40E6-A13E-824414B9CE66}" destId="{B5B56827-9A2D-4C08-8B11-E2C87569D5FF}" srcOrd="1" destOrd="0" presId="urn:microsoft.com/office/officeart/2018/2/layout/IconCircleList"/>
    <dgm:cxn modelId="{51A11E84-7B8A-4C71-AE1C-0FA2581B3FFF}" type="presParOf" srcId="{DD88C19F-6C82-40E6-A13E-824414B9CE66}" destId="{32F10763-DB7B-4768-B312-CC6DEA499819}" srcOrd="2" destOrd="0" presId="urn:microsoft.com/office/officeart/2018/2/layout/IconCircleList"/>
    <dgm:cxn modelId="{B4D49E66-D3F5-4289-9ADE-28714ED6532C}" type="presParOf" srcId="{DD88C19F-6C82-40E6-A13E-824414B9CE66}" destId="{A3CA382E-532C-448B-9578-8673071C51D0}" srcOrd="3" destOrd="0" presId="urn:microsoft.com/office/officeart/2018/2/layout/IconCircleList"/>
    <dgm:cxn modelId="{F138D44E-EFC9-4924-ADC7-3F3C6B6E8D47}" type="presParOf" srcId="{3FE55621-5C68-4929-918F-9A889CC00CA2}" destId="{17ADB05A-C79C-47C4-A9A4-73C230B5F1EC}" srcOrd="1" destOrd="0" presId="urn:microsoft.com/office/officeart/2018/2/layout/IconCircleList"/>
    <dgm:cxn modelId="{B298DF1D-E84D-4157-AE39-9DA6FED4116C}" type="presParOf" srcId="{3FE55621-5C68-4929-918F-9A889CC00CA2}" destId="{75AAE7AC-67F1-45D7-BE82-1C110FBE464D}" srcOrd="2" destOrd="0" presId="urn:microsoft.com/office/officeart/2018/2/layout/IconCircleList"/>
    <dgm:cxn modelId="{880D1038-653A-43BB-92E1-98C646628B4F}" type="presParOf" srcId="{75AAE7AC-67F1-45D7-BE82-1C110FBE464D}" destId="{E285F156-1ECF-4566-AEC6-031AC80E2489}" srcOrd="0" destOrd="0" presId="urn:microsoft.com/office/officeart/2018/2/layout/IconCircleList"/>
    <dgm:cxn modelId="{1DE45C7F-50E1-4566-B417-413C98039CC5}" type="presParOf" srcId="{75AAE7AC-67F1-45D7-BE82-1C110FBE464D}" destId="{4F619679-5ED8-4D7A-80A6-924E6954813E}" srcOrd="1" destOrd="0" presId="urn:microsoft.com/office/officeart/2018/2/layout/IconCircleList"/>
    <dgm:cxn modelId="{96D15F7B-3BA3-48D5-8C44-54AC736844C2}" type="presParOf" srcId="{75AAE7AC-67F1-45D7-BE82-1C110FBE464D}" destId="{CE90F683-3965-4119-BEAE-8667380F45BA}" srcOrd="2" destOrd="0" presId="urn:microsoft.com/office/officeart/2018/2/layout/IconCircleList"/>
    <dgm:cxn modelId="{0ECAFD16-62EF-4CFB-92FD-F62058A15387}" type="presParOf" srcId="{75AAE7AC-67F1-45D7-BE82-1C110FBE464D}" destId="{BD9A97BA-EB38-4274-A0CD-CB43AC68F900}" srcOrd="3" destOrd="0" presId="urn:microsoft.com/office/officeart/2018/2/layout/IconCircleList"/>
    <dgm:cxn modelId="{09780A4F-84F5-456D-9985-5F0A4B3ABCF7}" type="presParOf" srcId="{3FE55621-5C68-4929-918F-9A889CC00CA2}" destId="{7926F414-98DE-4622-A8AD-742B5788E111}" srcOrd="3" destOrd="0" presId="urn:microsoft.com/office/officeart/2018/2/layout/IconCircleList"/>
    <dgm:cxn modelId="{32D4A628-0685-4705-A958-58B2045A0670}" type="presParOf" srcId="{3FE55621-5C68-4929-918F-9A889CC00CA2}" destId="{C55CB3D0-B0A6-4FCE-9476-7D2514938830}" srcOrd="4" destOrd="0" presId="urn:microsoft.com/office/officeart/2018/2/layout/IconCircleList"/>
    <dgm:cxn modelId="{F7171578-0C44-4DB5-B7B4-49B8C61366F3}" type="presParOf" srcId="{C55CB3D0-B0A6-4FCE-9476-7D2514938830}" destId="{87D09F83-19A5-4BE6-BCC6-41F8FA477029}" srcOrd="0" destOrd="0" presId="urn:microsoft.com/office/officeart/2018/2/layout/IconCircleList"/>
    <dgm:cxn modelId="{5D97D984-553B-4EB9-8FD9-96B2C9F0B578}" type="presParOf" srcId="{C55CB3D0-B0A6-4FCE-9476-7D2514938830}" destId="{004FF3E5-29CA-4BEB-817C-F55B8E3D4AF3}" srcOrd="1" destOrd="0" presId="urn:microsoft.com/office/officeart/2018/2/layout/IconCircleList"/>
    <dgm:cxn modelId="{1271E04D-FA96-450E-872D-A2A83555CC9C}" type="presParOf" srcId="{C55CB3D0-B0A6-4FCE-9476-7D2514938830}" destId="{CB852178-4FB0-4FC9-A3DD-EE9EF016C0A8}" srcOrd="2" destOrd="0" presId="urn:microsoft.com/office/officeart/2018/2/layout/IconCircleList"/>
    <dgm:cxn modelId="{E6679E5E-4FDF-4330-A65B-1B033DA0AB88}" type="presParOf" srcId="{C55CB3D0-B0A6-4FCE-9476-7D2514938830}" destId="{62CB8AB4-D154-4808-90AA-32A699B0A4D8}" srcOrd="3" destOrd="0" presId="urn:microsoft.com/office/officeart/2018/2/layout/IconCircleList"/>
    <dgm:cxn modelId="{471DF996-2C4C-4376-AD41-03C104F6B3A5}" type="presParOf" srcId="{3FE55621-5C68-4929-918F-9A889CC00CA2}" destId="{E58628AD-2700-4A69-9041-E5CDA53F74FB}" srcOrd="5" destOrd="0" presId="urn:microsoft.com/office/officeart/2018/2/layout/IconCircleList"/>
    <dgm:cxn modelId="{1A00E6CA-D3A9-4CAE-AB1E-2B2AF2157965}" type="presParOf" srcId="{3FE55621-5C68-4929-918F-9A889CC00CA2}" destId="{7D1F4BA1-A823-4127-B5F6-5D77C8CD05DB}" srcOrd="6" destOrd="0" presId="urn:microsoft.com/office/officeart/2018/2/layout/IconCircleList"/>
    <dgm:cxn modelId="{C6AB282F-029D-46C7-AB8A-1598632F3469}" type="presParOf" srcId="{7D1F4BA1-A823-4127-B5F6-5D77C8CD05DB}" destId="{D25AF05A-3A8A-4CC2-8E1F-6B8C904347BF}" srcOrd="0" destOrd="0" presId="urn:microsoft.com/office/officeart/2018/2/layout/IconCircleList"/>
    <dgm:cxn modelId="{E0EB308D-CED6-4461-8F9E-E7774F67BB11}" type="presParOf" srcId="{7D1F4BA1-A823-4127-B5F6-5D77C8CD05DB}" destId="{978AA2EC-C802-4874-A439-5538ED53C900}" srcOrd="1" destOrd="0" presId="urn:microsoft.com/office/officeart/2018/2/layout/IconCircleList"/>
    <dgm:cxn modelId="{2B337FCE-3BFA-4C15-980C-F9C7B3FED7DB}" type="presParOf" srcId="{7D1F4BA1-A823-4127-B5F6-5D77C8CD05DB}" destId="{A8CB4F25-71AB-43E8-AF9E-F6EDF5FEBD10}" srcOrd="2" destOrd="0" presId="urn:microsoft.com/office/officeart/2018/2/layout/IconCircleList"/>
    <dgm:cxn modelId="{6F65AB2E-B518-4561-BEA3-5F2AAEB1DA45}" type="presParOf" srcId="{7D1F4BA1-A823-4127-B5F6-5D77C8CD05DB}" destId="{673AD19C-707D-4E22-A63A-E5405452F1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A5C2-4B6F-4B99-BD72-7EE9A3EDCCC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56827-9A2D-4C08-8B11-E2C87569D5F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A382E-532C-448B-9578-8673071C51D0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this presentation, I will explore our sales data analysis over the past year. My focus will be on understanding product purchases, sales performance, and the effectiveness of our predictive models for both short-term and long-term forecasts.</a:t>
          </a:r>
        </a:p>
      </dsp:txBody>
      <dsp:txXfrm>
        <a:off x="1948202" y="368029"/>
        <a:ext cx="3233964" cy="1371985"/>
      </dsp:txXfrm>
    </dsp:sp>
    <dsp:sp modelId="{E285F156-1ECF-4566-AEC6-031AC80E2489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19679-5ED8-4D7A-80A6-924E6954813E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A97BA-EB38-4274-A0CD-CB43AC68F900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I'll start by examining the total number of products bought and sold, identifying key products, and analyzing costs and revenues. This will set the stage for a deeper dive into our data, highlighting trends and patterns influencing our sales.</a:t>
          </a:r>
        </a:p>
      </dsp:txBody>
      <dsp:txXfrm>
        <a:off x="7411643" y="368029"/>
        <a:ext cx="3233964" cy="1371985"/>
      </dsp:txXfrm>
    </dsp:sp>
    <dsp:sp modelId="{87D09F83-19A5-4BE6-BCC6-41F8FA477029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FF3E5-29CA-4BEB-817C-F55B8E3D4AF3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B8AB4-D154-4808-90AA-32A699B0A4D8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Next, I will discuss the predictive modeling results using Random Forest and XGBoost. I'll compare their performance, strengths, and areas for improvement, especially for long-term forecasts.</a:t>
          </a:r>
        </a:p>
      </dsp:txBody>
      <dsp:txXfrm>
        <a:off x="1948202" y="2452790"/>
        <a:ext cx="3233964" cy="1371985"/>
      </dsp:txXfrm>
    </dsp:sp>
    <dsp:sp modelId="{D25AF05A-3A8A-4CC2-8E1F-6B8C904347BF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AA2EC-C802-4874-A439-5538ED53C90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AD19C-707D-4E22-A63A-E5405452F16C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By the end of this presentation, I aim to provide a clear understanding of our current performance and future trajectory, ensuring we are prepared to meet market demands and achieve growth.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7F11B-3916-4782-AECA-B9D287F1EF20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B58B6-12F1-437F-B0AF-8B2EC9CD6A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25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199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30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6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81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78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780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94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17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9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8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9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13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69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82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down customer segments and their purchase behavior helps us tailor marketing strategies to different groups, enhancing our ability to meet their needs.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63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828AF-1E42-B175-10D1-BE22B18C9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1ECB31-08D0-A7E5-712A-DDA386AC6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35EF8-F636-3466-57D6-AB0F3CE3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643E4F-C865-005B-C391-F3604C6E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690C56-BDF7-0746-9259-29576B82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05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E8FBA-D69A-6917-2EFC-303F6704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84D0B6-D169-A90A-76BF-C05839892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1003F-70FE-3239-50FD-28CF6443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54053-BBE1-C598-4FE8-8F25128A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543E5-CA4D-A887-DF3B-45C44F69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6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0CB0960-7E32-35F0-0BAB-C249756A3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BE584F-4571-2F6C-F622-EEFBBF036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9C79CD-0740-1B14-3BB1-F2882628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065B20-E764-0A91-7D5C-10F355BE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B39D65-47BF-E0ED-2258-33C290D2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9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6545A-ACBE-E9CA-D71C-FAC6D399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35C0FB-78F9-5832-F1D9-596135FF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5C6C8B-8961-41AA-0066-0445413A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5130F-C631-5B71-AADB-A11E8CBD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FC73-C295-1DC5-D449-436F178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F1D3D-45A0-2981-4F3D-B1C6EFE0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6E6F9-6D7D-9F03-7335-311B6F5E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67047-201E-337A-64E8-8EC0ED63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DDD8A-285D-512B-47D7-E067B560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43F79-0E39-FBFC-D2D1-D7862AAD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06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F35BC-3A79-3D01-B888-18522E32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83B3E-025A-E773-5129-80C5F231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50C5E4-F80A-569B-79F3-1787496FF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2F5C45-375E-26A7-0596-9E2453A5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282E49-ABEF-819A-A08D-826736DF2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DC3FEC-E0D3-DD8B-A135-ECBE6B52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34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D0D51-4385-A3A9-8AEF-51FBE9ED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8BE73F-CB7F-CD6D-1740-28CA43C7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A36F-03C9-CE9A-A3AD-74A20E53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D01EBC-34F0-044C-9315-691E2422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98ED3-028F-C23D-63DC-E6F44CAA9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545256-CA69-C27D-C3F5-C86D0F79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4D3CD8-EE7E-E287-E01A-52FEABA0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8AD061-833A-E1F2-20D7-769FD2E0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95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1B626-0C79-888E-60F4-1D4D1E4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7BFCA9-0435-7AA0-F62B-5F929AB1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B966C9-21A9-38A5-379D-468977A9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FAB0A6-4F54-8E2A-C020-3B391830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2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BE7E96-C914-3C6C-90B4-323841FB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77F722-8982-D478-0183-5400A34A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76C73F-3F31-B38E-C20F-DA5EA9AC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52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1D313-1756-BDC1-B1A4-A69BA928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6D2B8-CC2E-BD48-54AD-63EE85735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C678C4-1510-5042-2CCD-F729B2C8C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35119-E4D4-42C6-0383-236D717E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F04954-EE07-3C31-F357-FBF1A7BE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73925D-DFAD-8268-F739-FC81BA7F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9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BAD75-6A12-FC31-81DF-34CFEF19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00FEFB-20D8-377D-95BE-D7054BB13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7512E4-68AA-7262-8F56-642C987D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DF6078-8415-99CA-1C4F-FAB7444C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5FF13D-EFB1-33DB-0964-8408E33E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814504-9807-E1D5-9F58-DA0ACBB2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41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044B39-F574-AF06-EE5B-6E12B530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0E2B1-3D7D-486F-7EF9-F1012232C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706E1-EE1F-F44F-617D-D5C4F3212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3CB45-A7A4-492B-9591-22AAA2BA4A3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907DAB-D249-6E1A-0152-1F3D6C0AA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B3C4-E32B-FB55-6667-5D527475A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0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FC982-1177-BCD3-F4D6-C4F29D5B6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40BA41-63E3-30DE-1700-B708FC3EA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3024B6-7636-4886-9B2A-8D9BCF36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510"/>
            <a:ext cx="12565400" cy="7031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Grafik 8" descr="Ein Bild, das Screenshot, Grafiken, Schrift, Logo enthält.&#10;&#10;Automatisch generierte Beschreibung">
            <a:extLst>
              <a:ext uri="{FF2B5EF4-FFF2-40B4-BE49-F238E27FC236}">
                <a16:creationId xmlns:a16="http://schemas.microsoft.com/office/drawing/2014/main" id="{E79F1357-AA40-9558-6799-72381B50F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43671"/>
            <a:ext cx="1773234" cy="17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3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CAF0EC8F-F7AE-227F-8E54-F598E349F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2" y="4444991"/>
            <a:ext cx="7129412" cy="2254178"/>
          </a:xfrm>
          <a:prstGeom prst="rect">
            <a:avLst/>
          </a:prstGeom>
        </p:spPr>
      </p:pic>
      <p:pic>
        <p:nvPicPr>
          <p:cNvPr id="5" name="Inhaltsplatzhalter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99156CE-BA41-CFCB-344B-D2769E55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42" y="2648540"/>
            <a:ext cx="8398064" cy="163762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78EF8A-E4DB-4E45-F974-31FC616ABA54}"/>
              </a:ext>
            </a:extLst>
          </p:cNvPr>
          <p:cNvSpPr txBox="1"/>
          <p:nvPr/>
        </p:nvSpPr>
        <p:spPr>
          <a:xfrm>
            <a:off x="6321910" y="192139"/>
            <a:ext cx="4900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2"/>
                </a:solidFill>
                <a:effectLst/>
                <a:latin typeface="Cooper Black" panose="0208090404030B020404" pitchFamily="18" charset="0"/>
              </a:rPr>
              <a:t>Total number of products bought :28313.0</a:t>
            </a:r>
          </a:p>
          <a:p>
            <a:r>
              <a:rPr lang="en-US" sz="1400" b="0" i="0" dirty="0">
                <a:solidFill>
                  <a:schemeClr val="accent2"/>
                </a:solidFill>
                <a:effectLst/>
                <a:latin typeface="Cooper Black" panose="0208090404030B020404" pitchFamily="18" charset="0"/>
              </a:rPr>
              <a:t>Total cost in Euro (EUR): 256603.69999999987€</a:t>
            </a:r>
            <a:endParaRPr lang="de-DE" sz="1400" dirty="0">
              <a:solidFill>
                <a:schemeClr val="accent2"/>
              </a:solidFill>
              <a:latin typeface="Cooper Black" panose="0208090404030B020404" pitchFamily="18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B2CA60-7995-436E-9938-85F54D87A2D1}"/>
              </a:ext>
            </a:extLst>
          </p:cNvPr>
          <p:cNvSpPr txBox="1"/>
          <p:nvPr/>
        </p:nvSpPr>
        <p:spPr>
          <a:xfrm>
            <a:off x="6256669" y="1472109"/>
            <a:ext cx="8089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	The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Product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that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we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bought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in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whole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year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is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</a:p>
          <a:p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Bio Frischmilch 3,8% ESL 1L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Taotal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=3360.0 ,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taht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cost</a:t>
            </a:r>
            <a:r>
              <a:rPr lang="de-DE" sz="1600" dirty="0">
                <a:solidFill>
                  <a:schemeClr val="accent6"/>
                </a:solidFill>
                <a:latin typeface="Imprint MT Shadow" panose="04020605060303030202" pitchFamily="82" charset="0"/>
              </a:rPr>
              <a:t>= 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5617.3 €</a:t>
            </a:r>
            <a:endParaRPr lang="de-DE" sz="1600" dirty="0">
              <a:solidFill>
                <a:schemeClr val="accent6"/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D98886F-8A9E-6E7F-DF8E-C42A252BD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019"/>
            <a:ext cx="6111020" cy="237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2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34C7CB9E-B8B3-6CF5-147D-A39BB888D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10AA2B-A9B9-EECD-2F4C-646E312C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</a:rPr>
              <a:t>Total products sold: 130119.0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0325CB2-783C-D137-DA01-13B544F79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3" b="3"/>
          <a:stretch/>
        </p:blipFill>
        <p:spPr>
          <a:xfrm>
            <a:off x="715748" y="2424074"/>
            <a:ext cx="5131088" cy="3512341"/>
          </a:xfrm>
          <a:prstGeom prst="rect">
            <a:avLst/>
          </a:prstGeom>
        </p:spPr>
      </p:pic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F4C9BB0-BD8B-44C0-FF95-76F43D0A0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" b="3"/>
          <a:stretch/>
        </p:blipFill>
        <p:spPr>
          <a:xfrm>
            <a:off x="6345165" y="2460560"/>
            <a:ext cx="5131087" cy="35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566001-A8AC-EA96-5232-3AB811776A86}"/>
              </a:ext>
            </a:extLst>
          </p:cNvPr>
          <p:cNvSpPr txBox="1"/>
          <p:nvPr/>
        </p:nvSpPr>
        <p:spPr>
          <a:xfrm>
            <a:off x="-67547" y="-59986"/>
            <a:ext cx="11781011" cy="1420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 of all products What we sell on Most selling day and Less selling 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A5BBCFEB-3C39-1811-BED2-021DE9420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 r="1" b="14022"/>
          <a:stretch/>
        </p:blipFill>
        <p:spPr>
          <a:xfrm>
            <a:off x="1391207" y="2488891"/>
            <a:ext cx="4481866" cy="24965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A817F57-4DC6-511F-6F30-72EA41C10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0" b="-1"/>
          <a:stretch/>
        </p:blipFill>
        <p:spPr>
          <a:xfrm>
            <a:off x="6350724" y="2473539"/>
            <a:ext cx="4486215" cy="25559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6B42315-3007-4F06-812A-974C1A4CB623}"/>
              </a:ext>
            </a:extLst>
          </p:cNvPr>
          <p:cNvSpPr txBox="1"/>
          <p:nvPr/>
        </p:nvSpPr>
        <p:spPr>
          <a:xfrm>
            <a:off x="4556234" y="4425800"/>
            <a:ext cx="14399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effectLst/>
              </a:rPr>
              <a:t>Date: 2023-03-27, Total Sales-Lowest Product sales 77.0</a:t>
            </a:r>
            <a:endParaRPr lang="en-US" sz="900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F4DE3A-8AD1-38E8-2405-E9C10821DA0F}"/>
              </a:ext>
            </a:extLst>
          </p:cNvPr>
          <p:cNvSpPr txBox="1"/>
          <p:nvPr/>
        </p:nvSpPr>
        <p:spPr>
          <a:xfrm>
            <a:off x="1127570" y="5791201"/>
            <a:ext cx="9932690" cy="50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37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FC7F8CB-F751-26AB-0E07-1060210C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Core Artikel Overview</a:t>
            </a:r>
          </a:p>
        </p:txBody>
      </p:sp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F071004-CA3F-5B5F-953F-A43645A91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" b="3"/>
          <a:stretch/>
        </p:blipFill>
        <p:spPr>
          <a:xfrm>
            <a:off x="1284564" y="869989"/>
            <a:ext cx="4700117" cy="3217333"/>
          </a:xfrm>
          <a:prstGeom prst="rect">
            <a:avLst/>
          </a:prstGeom>
        </p:spPr>
      </p:pic>
      <p:pic>
        <p:nvPicPr>
          <p:cNvPr id="7" name="Grafik 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843186E-1605-DCA7-8496-8BB7E20EBD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3" b="3"/>
          <a:stretch/>
        </p:blipFill>
        <p:spPr>
          <a:xfrm>
            <a:off x="6207318" y="870390"/>
            <a:ext cx="4700117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Kleidung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31F077E9-12A6-A1C5-F241-2B39199D3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AA2602D-D990-8C7E-8BDA-20DB9F41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05" y="3999933"/>
            <a:ext cx="4438135" cy="2772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AD75E9-22AB-1D0A-E88F-2D1AD0711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" y="0"/>
            <a:ext cx="11553909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0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Zeichnung, Kreis, Farbigkeit, Diagramm enthält.&#10;&#10;Automatisch generierte Beschreibung">
            <a:extLst>
              <a:ext uri="{FF2B5EF4-FFF2-40B4-BE49-F238E27FC236}">
                <a16:creationId xmlns:a16="http://schemas.microsoft.com/office/drawing/2014/main" id="{A913DF54-6B1D-3B6C-08B4-5C35C16A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8578"/>
          <a:stretch/>
        </p:blipFill>
        <p:spPr>
          <a:xfrm rot="10800000">
            <a:off x="144159" y="0"/>
            <a:ext cx="7542520" cy="6582198"/>
          </a:xfrm>
          <a:prstGeom prst="rect">
            <a:avLst/>
          </a:prstGeom>
        </p:spPr>
      </p:pic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083C9E3A-D537-CE75-0F17-DF72519BD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15" r="10406" b="-1"/>
          <a:stretch/>
        </p:blipFill>
        <p:spPr>
          <a:xfrm>
            <a:off x="7874342" y="12"/>
            <a:ext cx="4333449" cy="6857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99146" y="-828761"/>
            <a:ext cx="3177919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868358" y="1858645"/>
            <a:ext cx="6857998" cy="315286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6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537A4-07E4-0E22-D14E-018FE569F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980971" y="-2987065"/>
            <a:ext cx="1632206" cy="7594149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5000"/>
                </a:schemeClr>
              </a:gs>
              <a:gs pos="42000">
                <a:schemeClr val="accent5">
                  <a:alpha val="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62DF39DD-D69A-31B8-53C1-94595DDD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45785" y="1311995"/>
            <a:ext cx="3152865" cy="5552081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3000"/>
                </a:schemeClr>
              </a:gs>
              <a:gs pos="42000">
                <a:schemeClr val="accent5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9913" y="-314653"/>
            <a:ext cx="2146948" cy="1219835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A75409-8B84-7333-1C4A-76A66BAD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094415"/>
            <a:ext cx="6755948" cy="1725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Voucher and Discount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1A9CD-7DCC-4A2F-A3A5-54F91317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897056" y="1541165"/>
            <a:ext cx="6857998" cy="37634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5000"/>
                </a:schemeClr>
              </a:gs>
              <a:gs pos="38000">
                <a:schemeClr val="accent2">
                  <a:alpha val="0"/>
                </a:schemeClr>
              </a:gs>
            </a:gsLst>
            <a:lin ang="6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99E62D-102C-5CCE-995C-DCFC48C43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989" y="-1"/>
            <a:ext cx="4503713" cy="16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E74E-FD16-E94A-8DB1-185062CC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B85827C-E228-F363-CF40-12CBB5A5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3488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77FB007-451D-8384-18EF-B5CF50740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37" y="62585"/>
            <a:ext cx="11632325" cy="32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Kreis, Design enthält.&#10;&#10;Automatisch generierte Beschreibung">
            <a:extLst>
              <a:ext uri="{FF2B5EF4-FFF2-40B4-BE49-F238E27FC236}">
                <a16:creationId xmlns:a16="http://schemas.microsoft.com/office/drawing/2014/main" id="{7D81AA3F-25EC-12B3-ABD0-52BBD61A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16ABC-DB7C-9D20-3B79-387BDD493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39394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C25BD0B-E44B-4FA6-CE9D-562094C2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" y="773528"/>
            <a:ext cx="5614416" cy="2989676"/>
          </a:xfrm>
          <a:prstGeom prst="rect">
            <a:avLst/>
          </a:prstGeom>
        </p:spPr>
      </p:pic>
      <p:pic>
        <p:nvPicPr>
          <p:cNvPr id="5" name="Inhaltsplatzhalter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0F1A16A-8328-F3FB-603F-051DAB2CB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30" y="773528"/>
            <a:ext cx="5614416" cy="2961604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68251D-37E9-7591-DE7A-48F0AD2CA31E}"/>
              </a:ext>
            </a:extLst>
          </p:cNvPr>
          <p:cNvSpPr txBox="1"/>
          <p:nvPr/>
        </p:nvSpPr>
        <p:spPr>
          <a:xfrm>
            <a:off x="6458292" y="3764499"/>
            <a:ext cx="278524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24.07445331967222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3119.364247784349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55.85126898991955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0.9673964252925705Test</a:t>
            </a:r>
            <a:endParaRPr lang="de-DE" sz="1050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77A7-4EE9-4241-543F-2C866B56D745}"/>
              </a:ext>
            </a:extLst>
          </p:cNvPr>
          <p:cNvSpPr txBox="1"/>
          <p:nvPr/>
        </p:nvSpPr>
        <p:spPr>
          <a:xfrm>
            <a:off x="9159765" y="3764499"/>
            <a:ext cx="282917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Set-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endParaRPr lang="de-DE" sz="1050" b="0" i="0" dirty="0">
              <a:solidFill>
                <a:srgbClr val="00B050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59.86261690733951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5516.31688570701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74.27191182208124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</a:t>
            </a:r>
            <a:endParaRPr lang="de-DE" sz="1050" dirty="0">
              <a:solidFill>
                <a:srgbClr val="00B05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BB919D-D412-D58C-34D7-09E762B0DB8F}"/>
              </a:ext>
            </a:extLst>
          </p:cNvPr>
          <p:cNvSpPr txBox="1"/>
          <p:nvPr/>
        </p:nvSpPr>
        <p:spPr>
          <a:xfrm>
            <a:off x="730469" y="3735132"/>
            <a:ext cx="298241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44.644342782392926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8674.668270926055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93.13789921898633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3200E7B-C7C4-766D-0AC5-9ED83D9DBA90}"/>
              </a:ext>
            </a:extLst>
          </p:cNvPr>
          <p:cNvSpPr txBox="1"/>
          <p:nvPr/>
        </p:nvSpPr>
        <p:spPr>
          <a:xfrm>
            <a:off x="3410292" y="3735132"/>
            <a:ext cx="298241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115.76091774975477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24437.789745995804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156.32590874834474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  <a:endParaRPr lang="de-DE" sz="1050" dirty="0">
              <a:solidFill>
                <a:srgbClr val="0070C0"/>
              </a:solidFill>
            </a:endParaRPr>
          </a:p>
        </p:txBody>
      </p:sp>
      <p:pic>
        <p:nvPicPr>
          <p:cNvPr id="28" name="Inhaltsplatzhalter 4" descr="Ein Bild, das Diagramm, Reihe, Screenshot, Text enthält.&#10;&#10;Automatisch generierte Beschreibung">
            <a:extLst>
              <a:ext uri="{FF2B5EF4-FFF2-40B4-BE49-F238E27FC236}">
                <a16:creationId xmlns:a16="http://schemas.microsoft.com/office/drawing/2014/main" id="{2E535A9D-5DCC-A334-504F-FB2D0FB85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93" y="4826579"/>
            <a:ext cx="5028845" cy="18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F8917F-F9AE-2F9A-633B-7B741D9B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4" y="536307"/>
            <a:ext cx="4047494" cy="486185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5F371E-56E8-7CA0-0544-C91D0FAD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58095" y="1451240"/>
            <a:ext cx="6479538" cy="40983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B6C68E8-9660-D373-AC33-180BB566C347}"/>
              </a:ext>
            </a:extLst>
          </p:cNvPr>
          <p:cNvSpPr txBox="1"/>
          <p:nvPr/>
        </p:nvSpPr>
        <p:spPr>
          <a:xfrm>
            <a:off x="4901777" y="218276"/>
            <a:ext cx="621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Cooper Black" panose="0208090404030B020404" pitchFamily="18" charset="0"/>
              </a:rPr>
              <a:t>Prediction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for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the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upcoming</a:t>
            </a:r>
            <a:r>
              <a:rPr lang="de-DE" sz="2400" dirty="0">
                <a:latin typeface="Cooper Black" panose="0208090404030B020404" pitchFamily="18" charset="0"/>
              </a:rPr>
              <a:t> 10 </a:t>
            </a:r>
            <a:r>
              <a:rPr lang="de-DE" sz="2400" dirty="0" err="1">
                <a:latin typeface="Cooper Black" panose="0208090404030B020404" pitchFamily="18" charset="0"/>
              </a:rPr>
              <a:t>years</a:t>
            </a:r>
            <a:endParaRPr lang="de-DE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33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C0853-DCE3-B9D6-FA2F-C6704D48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9C7E4A-DE83-1BA5-729A-19162F4A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454"/>
            <a:ext cx="5943600" cy="441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440E6C-584A-1348-7635-74BAC15B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81541"/>
            <a:ext cx="5934075" cy="44100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3DAD779-F4EF-18D0-8FA4-D01F2FEFCEFA}"/>
              </a:ext>
            </a:extLst>
          </p:cNvPr>
          <p:cNvSpPr txBox="1"/>
          <p:nvPr/>
        </p:nvSpPr>
        <p:spPr>
          <a:xfrm>
            <a:off x="0" y="4576966"/>
            <a:ext cx="5523187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900" dirty="0">
              <a:solidFill>
                <a:srgbClr val="0070C0"/>
              </a:solidFill>
            </a:endParaRPr>
          </a:p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Absolute Error: 1302.206086967886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2693844.6417117473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1641.2935879091672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R2: 0.09476135049642631</a:t>
            </a:r>
          </a:p>
          <a:p>
            <a:endParaRPr lang="de-DE" sz="9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Absolute Error: 1664.9609691169392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4089858.181808919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2022.339779020558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R2: -0.37435457109705483</a:t>
            </a:r>
          </a:p>
          <a:p>
            <a:endParaRPr lang="de-DE" sz="1050" dirty="0">
              <a:solidFill>
                <a:srgbClr val="0070C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615D4A-621F-16D9-E01B-6820457EA77D}"/>
              </a:ext>
            </a:extLst>
          </p:cNvPr>
          <p:cNvSpPr txBox="1"/>
          <p:nvPr/>
        </p:nvSpPr>
        <p:spPr>
          <a:xfrm>
            <a:off x="3079869" y="4727006"/>
            <a:ext cx="35104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 </a:t>
            </a:r>
            <a:endParaRPr lang="de-DE" sz="9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Absolute Error: 1125.6456814200171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1928496.9761878198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1388.7033434783039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R2: 0.0968242893305391</a:t>
            </a:r>
          </a:p>
          <a:p>
            <a:endParaRPr lang="de-DE" sz="9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Set-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Absolute Error: 1607.4235575413234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3956117.9106667596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1988.9992233952128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R2: 0.0968242893305391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34EF13-D1CC-A918-69CE-705D89E39DDE}"/>
              </a:ext>
            </a:extLst>
          </p:cNvPr>
          <p:cNvSpPr txBox="1"/>
          <p:nvPr/>
        </p:nvSpPr>
        <p:spPr>
          <a:xfrm>
            <a:off x="6320406" y="4710324"/>
            <a:ext cx="2982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44.644342782392926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8674.668270926055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93.13789921898633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EA2767-D20B-0DA0-D784-32EF51C35D3F}"/>
              </a:ext>
            </a:extLst>
          </p:cNvPr>
          <p:cNvSpPr txBox="1"/>
          <p:nvPr/>
        </p:nvSpPr>
        <p:spPr>
          <a:xfrm>
            <a:off x="6326305" y="5528877"/>
            <a:ext cx="2982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115.76091774975477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24437.789745995804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156.32590874834474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  <a:endParaRPr lang="de-DE" sz="900" dirty="0">
              <a:solidFill>
                <a:srgbClr val="0070C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FB33B5-3B64-8425-ABF6-F7A6FE7400BD}"/>
              </a:ext>
            </a:extLst>
          </p:cNvPr>
          <p:cNvSpPr txBox="1"/>
          <p:nvPr/>
        </p:nvSpPr>
        <p:spPr>
          <a:xfrm>
            <a:off x="9308721" y="4661449"/>
            <a:ext cx="27852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24.07445331967222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3119.364247784349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55.85126898991955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0.9673964252925705Test</a:t>
            </a:r>
            <a:endParaRPr lang="de-DE" sz="900" dirty="0">
              <a:solidFill>
                <a:srgbClr val="00B050"/>
              </a:solidFill>
            </a:endParaRP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1D4E8821-43DC-50ED-83DA-A9D72EA254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67715" y="5518591"/>
            <a:ext cx="2902038" cy="96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Set-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59.86261690733951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5516.31688570701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74.27191182208124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</a:t>
            </a:r>
            <a:endParaRPr lang="de-DE" sz="9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rgbClr val="00B05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0D2DAAE-416A-97CB-3C71-7E9ABE9CB4B0}"/>
              </a:ext>
            </a:extLst>
          </p:cNvPr>
          <p:cNvSpPr txBox="1"/>
          <p:nvPr/>
        </p:nvSpPr>
        <p:spPr>
          <a:xfrm>
            <a:off x="1973911" y="0"/>
            <a:ext cx="290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oper Black" panose="0208090404030B020404" pitchFamily="18" charset="0"/>
              </a:rPr>
              <a:t>10 </a:t>
            </a:r>
            <a:r>
              <a:rPr lang="de-DE" dirty="0" err="1">
                <a:latin typeface="Cooper Black" panose="0208090404030B020404" pitchFamily="18" charset="0"/>
              </a:rPr>
              <a:t>years</a:t>
            </a:r>
            <a:r>
              <a:rPr lang="de-DE" dirty="0">
                <a:latin typeface="Cooper Black" panose="0208090404030B020404" pitchFamily="18" charset="0"/>
              </a:rPr>
              <a:t> </a:t>
            </a:r>
            <a:r>
              <a:rPr lang="de-DE" dirty="0" err="1">
                <a:latin typeface="Cooper Black" panose="0208090404030B020404" pitchFamily="18" charset="0"/>
              </a:rPr>
              <a:t>Of</a:t>
            </a:r>
            <a:r>
              <a:rPr lang="de-DE" dirty="0">
                <a:latin typeface="Cooper Black" panose="0208090404030B020404" pitchFamily="18" charset="0"/>
              </a:rPr>
              <a:t> </a:t>
            </a:r>
            <a:r>
              <a:rPr lang="de-DE" dirty="0" err="1">
                <a:latin typeface="Cooper Black" panose="0208090404030B020404" pitchFamily="18" charset="0"/>
              </a:rPr>
              <a:t>Prediction</a:t>
            </a:r>
            <a:endParaRPr lang="de-DE" dirty="0">
              <a:latin typeface="Cooper Black" panose="0208090404030B020404" pitchFamily="18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063AE96-38ED-4C73-8320-A1C2DF9AB382}"/>
              </a:ext>
            </a:extLst>
          </p:cNvPr>
          <p:cNvSpPr txBox="1"/>
          <p:nvPr/>
        </p:nvSpPr>
        <p:spPr>
          <a:xfrm>
            <a:off x="7604267" y="0"/>
            <a:ext cx="290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oper Black" panose="0208090404030B020404" pitchFamily="18" charset="0"/>
              </a:rPr>
              <a:t>12 </a:t>
            </a:r>
            <a:r>
              <a:rPr lang="de-DE" dirty="0" err="1">
                <a:latin typeface="Cooper Black" panose="0208090404030B020404" pitchFamily="18" charset="0"/>
              </a:rPr>
              <a:t>Month</a:t>
            </a:r>
            <a:r>
              <a:rPr lang="de-DE" dirty="0">
                <a:latin typeface="Cooper Black" panose="0208090404030B020404" pitchFamily="18" charset="0"/>
              </a:rPr>
              <a:t> </a:t>
            </a:r>
            <a:r>
              <a:rPr lang="de-DE" dirty="0" err="1">
                <a:latin typeface="Cooper Black" panose="0208090404030B020404" pitchFamily="18" charset="0"/>
              </a:rPr>
              <a:t>of</a:t>
            </a:r>
            <a:r>
              <a:rPr lang="de-DE" dirty="0">
                <a:latin typeface="Cooper Black" panose="0208090404030B020404" pitchFamily="18" charset="0"/>
              </a:rPr>
              <a:t> </a:t>
            </a:r>
            <a:r>
              <a:rPr lang="de-DE" dirty="0" err="1">
                <a:latin typeface="Cooper Black" panose="0208090404030B020404" pitchFamily="18" charset="0"/>
              </a:rPr>
              <a:t>Prediction</a:t>
            </a:r>
            <a:endParaRPr lang="de-DE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4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D87B2-0A74-B8D9-8EE1-AEAA96F2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de-DE" dirty="0" err="1">
                <a:latin typeface="Algerian" panose="04020705040A02060702" pitchFamily="82" charset="0"/>
              </a:rPr>
              <a:t>Conclusion</a:t>
            </a:r>
            <a:endParaRPr lang="de-DE" dirty="0">
              <a:latin typeface="Algerian" panose="04020705040A02060702" pitchFamily="8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02FF9-85C4-37F2-6D1B-F23D6807D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07" y="1250732"/>
            <a:ext cx="6649659" cy="512904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dirty="0">
                <a:latin typeface="Consolas" panose="020B0609020204030204" pitchFamily="49" charset="0"/>
              </a:rPr>
              <a:t>our analysis has provided valuable insights into our sales data and the performance of our predictive models: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Short-Term Predictions (12 Months):</a:t>
            </a:r>
            <a:endParaRPr lang="en-US" sz="1050" dirty="0">
              <a:latin typeface="Consolas" panose="020B0609020204030204" pitchFamily="49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Both Random Forest and </a:t>
            </a:r>
            <a:r>
              <a:rPr lang="en-US" sz="1050" dirty="0" err="1">
                <a:latin typeface="Consolas" panose="020B0609020204030204" pitchFamily="49" charset="0"/>
              </a:rPr>
              <a:t>XGBoost</a:t>
            </a:r>
            <a:r>
              <a:rPr lang="en-US" sz="1050" dirty="0">
                <a:latin typeface="Consolas" panose="020B0609020204030204" pitchFamily="49" charset="0"/>
              </a:rPr>
              <a:t> models have demonstrated high accuracy and low overfitting, making them suitable for short-term sales forecasting.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Long-Term Predictions (10 Years):</a:t>
            </a:r>
            <a:endParaRPr lang="en-US" sz="1050" dirty="0">
              <a:latin typeface="Consolas" panose="020B0609020204030204" pitchFamily="49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Both models face challenges with increased variability and uncertainty over the long term. While </a:t>
            </a:r>
            <a:r>
              <a:rPr lang="en-US" sz="1050" dirty="0" err="1">
                <a:latin typeface="Consolas" panose="020B0609020204030204" pitchFamily="49" charset="0"/>
              </a:rPr>
              <a:t>XGBoost</a:t>
            </a:r>
            <a:r>
              <a:rPr lang="en-US" sz="1050" dirty="0">
                <a:latin typeface="Consolas" panose="020B0609020204030204" pitchFamily="49" charset="0"/>
              </a:rPr>
              <a:t> shows a slightly better generalization, there is still room for improvement.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Overfitting is more pronounced, indicating the need for careful tuning and potentially additional data to enhance long-term forecasting.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Next Steps:</a:t>
            </a:r>
            <a:endParaRPr lang="en-US" sz="1050" dirty="0"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Model Improvement:</a:t>
            </a:r>
            <a:r>
              <a:rPr lang="en-US" sz="1050" dirty="0">
                <a:latin typeface="Consolas" panose="020B0609020204030204" pitchFamily="49" charset="0"/>
              </a:rPr>
              <a:t> To address the long-term prediction challenges, we plan to gather more comprehensive data and explore advanced techniques like ensemble learning and hybrid models.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Operational Changes:</a:t>
            </a:r>
            <a:r>
              <a:rPr lang="en-US" sz="1050" dirty="0">
                <a:latin typeface="Consolas" panose="020B0609020204030204" pitchFamily="49" charset="0"/>
              </a:rPr>
              <a:t> Implementing these models into our inventory and sales strategies will require some operational adjustments, including more dynamic stocking procedures and refined promotional strategies based on predicted trends.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Continuous Monitoring:</a:t>
            </a:r>
            <a:r>
              <a:rPr lang="en-US" sz="1050" dirty="0">
                <a:latin typeface="Consolas" panose="020B0609020204030204" pitchFamily="49" charset="0"/>
              </a:rPr>
              <a:t> Regularly monitoring model performance and adjusting parameters will be crucial to maintaining accuracy over time.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02060"/>
                </a:solidFill>
                <a:latin typeface="Consolas" panose="020B0609020204030204" pitchFamily="49" charset="0"/>
              </a:rPr>
              <a:t>These findings will guide our future strategies in inventory management and sales forecasting, ensuring we stay ahead of market trends and demands.</a:t>
            </a:r>
          </a:p>
          <a:p>
            <a:pPr marL="0" indent="0">
              <a:buNone/>
            </a:pPr>
            <a:br>
              <a:rPr lang="en-US" sz="1050" b="0" dirty="0"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1050" b="0" dirty="0"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de-DE" sz="10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599D0DE7-AC6D-B30C-0D53-E734F23F3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r="33941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1097E6-55F8-DCB4-7AE5-A5752383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22" name="Textfeld 3">
            <a:extLst>
              <a:ext uri="{FF2B5EF4-FFF2-40B4-BE49-F238E27FC236}">
                <a16:creationId xmlns:a16="http://schemas.microsoft.com/office/drawing/2014/main" id="{22B8A1B0-6B5A-5F70-9AB7-6D8455B6B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9682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516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Design, Poker enthält.&#10;&#10;Automatisch generierte Beschreibung">
            <a:extLst>
              <a:ext uri="{FF2B5EF4-FFF2-40B4-BE49-F238E27FC236}">
                <a16:creationId xmlns:a16="http://schemas.microsoft.com/office/drawing/2014/main" id="{6FD1364D-E793-AD29-6187-E5CA5823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7E4D5-B608-B2B2-EBF4-17CC7143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Schrift enthält.">
            <a:extLst>
              <a:ext uri="{FF2B5EF4-FFF2-40B4-BE49-F238E27FC236}">
                <a16:creationId xmlns:a16="http://schemas.microsoft.com/office/drawing/2014/main" id="{720DE42F-5E8C-C9B0-2B0A-609AED08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" y="0"/>
            <a:ext cx="12140129" cy="6858000"/>
          </a:xfrm>
        </p:spPr>
      </p:pic>
    </p:spTree>
    <p:extLst>
      <p:ext uri="{BB962C8B-B14F-4D97-AF65-F5344CB8AC3E}">
        <p14:creationId xmlns:p14="http://schemas.microsoft.com/office/powerpoint/2010/main" val="153825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Kreis, Screenshot, Schrift enthält.&#10;&#10;Automatisch generierte Beschreibung">
            <a:extLst>
              <a:ext uri="{FF2B5EF4-FFF2-40B4-BE49-F238E27FC236}">
                <a16:creationId xmlns:a16="http://schemas.microsoft.com/office/drawing/2014/main" id="{FAA7D71E-2075-DC1C-E14D-8A312D5C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F5FE1B-6DBC-EF23-331A-B00E7776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70" y="1157007"/>
            <a:ext cx="2620736" cy="14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Brief, Screenshot enthält.">
            <a:extLst>
              <a:ext uri="{FF2B5EF4-FFF2-40B4-BE49-F238E27FC236}">
                <a16:creationId xmlns:a16="http://schemas.microsoft.com/office/drawing/2014/main" id="{3C3FBA00-922B-FEF6-2316-65863D9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4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Röntgenfilm enthält.&#10;&#10;Automatisch generierte Beschreibung">
            <a:extLst>
              <a:ext uri="{FF2B5EF4-FFF2-40B4-BE49-F238E27FC236}">
                <a16:creationId xmlns:a16="http://schemas.microsoft.com/office/drawing/2014/main" id="{EED3A069-6854-C0FE-0AFE-FD13404E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1FFB45E-0F80-75F3-4241-E17BD55F5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Breitbild</PresentationFormat>
  <Paragraphs>76</Paragraphs>
  <Slides>23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Algerian</vt:lpstr>
      <vt:lpstr>Aptos</vt:lpstr>
      <vt:lpstr>Aptos Display</vt:lpstr>
      <vt:lpstr>Arial</vt:lpstr>
      <vt:lpstr>Consolas</vt:lpstr>
      <vt:lpstr>Cooper Black</vt:lpstr>
      <vt:lpstr>Imprint MT Shadow</vt:lpstr>
      <vt:lpstr>Slack-Lato</vt:lpstr>
      <vt:lpstr>Office</vt:lpstr>
      <vt:lpstr>PowerPoint-Präsentation</vt:lpstr>
      <vt:lpstr>PowerPoint-Präsentation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Total products sold: 130119.0</vt:lpstr>
      <vt:lpstr>PowerPoint-Präsentation</vt:lpstr>
      <vt:lpstr>Core Artikel Overview</vt:lpstr>
      <vt:lpstr>PowerPoint-Präsentation</vt:lpstr>
      <vt:lpstr>PowerPoint-Präsentation</vt:lpstr>
      <vt:lpstr>Voucher and Discount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shakti PANDIT</dc:creator>
  <cp:lastModifiedBy>shakti PANDIT</cp:lastModifiedBy>
  <cp:revision>9</cp:revision>
  <dcterms:created xsi:type="dcterms:W3CDTF">2024-07-04T10:55:22Z</dcterms:created>
  <dcterms:modified xsi:type="dcterms:W3CDTF">2024-07-06T10:14:59Z</dcterms:modified>
</cp:coreProperties>
</file>